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7297" autoAdjust="0"/>
  </p:normalViewPr>
  <p:slideViewPr>
    <p:cSldViewPr>
      <p:cViewPr varScale="1">
        <p:scale>
          <a:sx n="112" d="100"/>
          <a:sy n="112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AE5D1"/>
              </a:clrFrom>
              <a:clrTo>
                <a:srgbClr val="EAE5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360" y="5733256"/>
            <a:ext cx="1073792" cy="9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8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2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2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AA2A-6A71-4AB2-88CA-C783E0ACD29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9F37-C845-40F0-9A93-EB1D3FD8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EAE5D1"/>
              </a:clrFrom>
              <a:clrTo>
                <a:srgbClr val="EAE5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360" y="5733256"/>
            <a:ext cx="1073792" cy="9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41192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IrisUPC" panose="020B0604020202020204" pitchFamily="34" charset="-34"/>
              </a:rPr>
              <a:t>Brewery</a:t>
            </a:r>
            <a:br>
              <a:rPr lang="en-US" dirty="0" smtClean="0">
                <a:cs typeface="IrisUPC" panose="020B0604020202020204" pitchFamily="34" charset="-34"/>
              </a:rPr>
            </a:br>
            <a:r>
              <a:rPr lang="en-US" sz="8000" dirty="0" smtClean="0">
                <a:cs typeface="IrisUPC" panose="020B0604020202020204" pitchFamily="34" charset="-34"/>
              </a:rPr>
              <a:t>ALVINNE</a:t>
            </a:r>
            <a:endParaRPr lang="en-US" sz="8000" dirty="0">
              <a:cs typeface="IrisUPC" panose="020B0604020202020204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272372" cy="3514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4680520" cy="417646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2600" dirty="0" err="1" smtClean="0">
                <a:solidFill>
                  <a:prstClr val="black"/>
                </a:solidFill>
                <a:cs typeface="Times New Roman"/>
              </a:rPr>
              <a:t>Flemish</a:t>
            </a:r>
            <a:r>
              <a:rPr lang="nl-BE" sz="260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nl-BE" sz="2600" dirty="0" err="1" smtClean="0">
                <a:solidFill>
                  <a:prstClr val="black"/>
                </a:solidFill>
                <a:cs typeface="Times New Roman"/>
              </a:rPr>
              <a:t>Sour</a:t>
            </a:r>
            <a:r>
              <a:rPr lang="nl-BE" sz="260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nl-BE" sz="2600" dirty="0" err="1" smtClean="0">
                <a:solidFill>
                  <a:prstClr val="black"/>
                </a:solidFill>
                <a:cs typeface="Times New Roman"/>
              </a:rPr>
              <a:t>Ales</a:t>
            </a:r>
            <a:endParaRPr lang="nl-BE" sz="26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nl-BE" sz="1400" dirty="0">
              <a:solidFill>
                <a:prstClr val="black"/>
              </a:solidFill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/>
              <a:t>Try our exciting and innovative take on age-old sour beer styles. </a:t>
            </a:r>
            <a:r>
              <a:rPr lang="en-US" sz="1800" dirty="0" smtClean="0"/>
              <a:t>We </a:t>
            </a:r>
            <a:r>
              <a:rPr lang="en-US" sz="1800" dirty="0"/>
              <a:t>have developed </a:t>
            </a:r>
            <a:r>
              <a:rPr lang="en-US" sz="1800" dirty="0" smtClean="0"/>
              <a:t>4 </a:t>
            </a:r>
            <a:r>
              <a:rPr lang="en-US" sz="1800" dirty="0"/>
              <a:t>delicious recipes, each of which are available as a standard beer or in a barrel-aged version. Barrel aged versions are available with or without fruit.</a:t>
            </a:r>
            <a:r>
              <a:rPr lang="en-GB" sz="1800" dirty="0"/>
              <a:t> </a:t>
            </a:r>
            <a:r>
              <a:rPr lang="en-GB" sz="1800" dirty="0" smtClean="0"/>
              <a:t>Be amazed by their delicate and refreshing flavour!</a:t>
            </a:r>
            <a:endParaRPr lang="nl-BE" sz="1800" dirty="0">
              <a:solidFill>
                <a:prstClr val="black"/>
              </a:solidFill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1. Berliner </a:t>
            </a:r>
            <a:r>
              <a:rPr lang="en-US" sz="1500" dirty="0" err="1" smtClean="0">
                <a:solidFill>
                  <a:prstClr val="black"/>
                </a:solidFill>
                <a:ea typeface="Calibri"/>
                <a:cs typeface="Times New Roman"/>
              </a:rPr>
              <a:t>Ryesse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 (Standard or Fruit) ……………………..….pale 4%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Omega (Standard or Fruit), Wild West* 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………….…..…..pale 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6% 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3. Phi (Standard or Fruit), </a:t>
            </a:r>
            <a:r>
              <a:rPr lang="en-US" sz="1500" dirty="0" err="1">
                <a:solidFill>
                  <a:prstClr val="black"/>
                </a:solidFill>
                <a:ea typeface="Calibri"/>
                <a:cs typeface="Times New Roman"/>
              </a:rPr>
              <a:t>Cuvée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ea typeface="Calibri"/>
                <a:cs typeface="Times New Roman"/>
              </a:rPr>
              <a:t>Sofie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* 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…………………...….pale 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8%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4. Sigma (Standard or Fruit), </a:t>
            </a:r>
            <a:r>
              <a:rPr lang="en-US" sz="1500" dirty="0" err="1">
                <a:solidFill>
                  <a:prstClr val="black"/>
                </a:solidFill>
                <a:ea typeface="Calibri"/>
                <a:cs typeface="Times New Roman"/>
              </a:rPr>
              <a:t>Cuvée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 Freddy* 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……..……..….dark 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8% 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ea typeface="Calibri"/>
                <a:cs typeface="Times New Roman"/>
              </a:rPr>
              <a:t>		             *barrel aged </a:t>
            </a:r>
            <a:endParaRPr lang="en-US" sz="1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213917" cy="287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5688632" cy="374441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1600" b="1" dirty="0" smtClean="0">
                <a:solidFill>
                  <a:prstClr val="black"/>
                </a:solidFill>
                <a:cs typeface="Times New Roman"/>
              </a:rPr>
              <a:t>Traditional </a:t>
            </a:r>
            <a:r>
              <a:rPr lang="nl-BE" sz="1600" b="1" dirty="0" err="1" smtClean="0">
                <a:solidFill>
                  <a:prstClr val="black"/>
                </a:solidFill>
                <a:cs typeface="Times New Roman"/>
              </a:rPr>
              <a:t>Ales</a:t>
            </a:r>
            <a:endParaRPr lang="nl-BE" sz="1600" b="1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nl-BE" sz="16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On top of our sour beer range, we also produce also a complete range of </a:t>
            </a:r>
            <a:r>
              <a:rPr lang="en-US" sz="1600" dirty="0" smtClean="0"/>
              <a:t>4  </a:t>
            </a:r>
            <a:r>
              <a:rPr lang="en-US" sz="1600" dirty="0"/>
              <a:t>traditional </a:t>
            </a:r>
            <a:r>
              <a:rPr lang="en-US" sz="1600" dirty="0" smtClean="0"/>
              <a:t>beers</a:t>
            </a:r>
            <a:r>
              <a:rPr lang="en-US" sz="1600" dirty="0"/>
              <a:t>. A light pale ale such as </a:t>
            </a:r>
            <a:r>
              <a:rPr lang="en-US" sz="1600" dirty="0" smtClean="0"/>
              <a:t>a </a:t>
            </a:r>
            <a:r>
              <a:rPr lang="en-US" sz="1600" dirty="0"/>
              <a:t>Morpheus Saison, a smooth rye </a:t>
            </a:r>
            <a:r>
              <a:rPr lang="en-US" sz="1600" dirty="0" err="1"/>
              <a:t>Tripel</a:t>
            </a:r>
            <a:r>
              <a:rPr lang="en-US" sz="1600" dirty="0"/>
              <a:t>, </a:t>
            </a:r>
            <a:r>
              <a:rPr lang="en-US" sz="1600" dirty="0" smtClean="0"/>
              <a:t>and 2 full </a:t>
            </a:r>
            <a:r>
              <a:rPr lang="en-US" sz="1600" dirty="0"/>
              <a:t>bodied Barley </a:t>
            </a:r>
            <a:r>
              <a:rPr lang="en-US" sz="1600" dirty="0" smtClean="0"/>
              <a:t>Wines.</a:t>
            </a:r>
            <a:endParaRPr lang="en-GB" sz="1600" dirty="0"/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1</a:t>
            </a:r>
            <a:r>
              <a:rPr lang="nl-BE" sz="160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Morpheus </a:t>
            </a:r>
            <a:r>
              <a:rPr lang="nl-BE" sz="1600" dirty="0" err="1">
                <a:solidFill>
                  <a:prstClr val="black"/>
                </a:solidFill>
                <a:ea typeface="Calibri"/>
                <a:cs typeface="Times New Roman"/>
              </a:rPr>
              <a:t>Saison</a:t>
            </a:r>
            <a:r>
              <a:rPr lang="nl-BE" sz="1600" dirty="0" smtClean="0">
                <a:solidFill>
                  <a:prstClr val="black"/>
                </a:solidFill>
                <a:ea typeface="Calibri"/>
                <a:cs typeface="Times New Roman"/>
              </a:rPr>
              <a:t>…………………………………………...……….pale </a:t>
            </a: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6% 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en-US" sz="1600" dirty="0" err="1">
                <a:solidFill>
                  <a:prstClr val="black"/>
                </a:solidFill>
                <a:ea typeface="Calibri"/>
                <a:cs typeface="Times New Roman"/>
              </a:rPr>
              <a:t>MoenRye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ea typeface="Calibri"/>
                <a:cs typeface="Times New Roman"/>
              </a:rPr>
              <a:t>Tripel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……………………………………………..………..pale 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9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% 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en-US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Cuvée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ea typeface="Calibri"/>
                <a:cs typeface="Times New Roman"/>
              </a:rPr>
              <a:t>d'Erpigny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*……………….…………………………………...pale 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12% 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4</a:t>
            </a:r>
            <a:r>
              <a:rPr lang="nl-BE" sz="160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Land van Mortagne, Cuvée De Mortagne* </a:t>
            </a:r>
            <a:r>
              <a:rPr lang="nl-BE" sz="1600" dirty="0" smtClean="0">
                <a:solidFill>
                  <a:prstClr val="black"/>
                </a:solidFill>
                <a:ea typeface="Calibri"/>
                <a:cs typeface="Times New Roman"/>
              </a:rPr>
              <a:t>…………….dark 13</a:t>
            </a: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%  </a:t>
            </a:r>
            <a:endParaRPr lang="nl-BE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1600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nl-BE" sz="1600" dirty="0" smtClean="0">
                <a:solidFill>
                  <a:prstClr val="black"/>
                </a:solidFill>
                <a:ea typeface="Calibri"/>
                <a:cs typeface="Times New Roman"/>
              </a:rPr>
              <a:t>		           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 *barrel aged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188" y="2415210"/>
            <a:ext cx="2492793" cy="166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7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2952328" cy="3744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BE" sz="2900" dirty="0" smtClean="0">
                <a:solidFill>
                  <a:prstClr val="black"/>
                </a:solidFill>
                <a:cs typeface="Times New Roman"/>
              </a:rPr>
              <a:t>Occasional Beers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nl-BE" sz="1400" dirty="0">
              <a:solidFill>
                <a:prstClr val="black"/>
              </a:solidFill>
              <a:cs typeface="Times New Roman"/>
            </a:endParaRPr>
          </a:p>
          <a:p>
            <a:pPr marL="0" indent="0">
              <a:buNone/>
            </a:pPr>
            <a:r>
              <a:rPr lang="en-US" sz="1600" dirty="0"/>
              <a:t>Occasional beers such as </a:t>
            </a:r>
            <a:r>
              <a:rPr lang="en-US" sz="1600" dirty="0" smtClean="0"/>
              <a:t>collaborations, the </a:t>
            </a:r>
            <a:r>
              <a:rPr lang="en-US" sz="1600" b="1" dirty="0" err="1" smtClean="0"/>
              <a:t>Vaccin</a:t>
            </a:r>
            <a:r>
              <a:rPr lang="en-US" sz="1600" b="1" dirty="0" smtClean="0"/>
              <a:t> beers </a:t>
            </a:r>
            <a:r>
              <a:rPr lang="en-US" sz="1600" dirty="0"/>
              <a:t>or small scale experimental </a:t>
            </a:r>
            <a:r>
              <a:rPr lang="en-US" sz="1600" dirty="0" smtClean="0"/>
              <a:t>brews earmarked </a:t>
            </a:r>
            <a:r>
              <a:rPr lang="en-US" sz="1600" dirty="0"/>
              <a:t>for </a:t>
            </a:r>
            <a:r>
              <a:rPr lang="en-US" sz="1600" b="1" dirty="0" err="1"/>
              <a:t>Alvinne’s</a:t>
            </a:r>
            <a:r>
              <a:rPr lang="en-US" sz="1600" b="1" dirty="0"/>
              <a:t> Fellowship of Exceptional Ales </a:t>
            </a:r>
            <a:r>
              <a:rPr lang="en-US" sz="1600" dirty="0"/>
              <a:t>contribute to the innovation and even enhancement of our current range. </a:t>
            </a:r>
            <a:endParaRPr lang="en-US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sz="1600" dirty="0"/>
              <a:t>The Fellowship’s purpose is to allow our loyal fans to be first in line to receive our most limited editions (maximum 400 liter). </a:t>
            </a:r>
            <a:endParaRPr lang="nl-BE" sz="1600" dirty="0">
              <a:solidFill>
                <a:srgbClr val="666666"/>
              </a:solidFill>
              <a:latin typeface="Open San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206750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897" y="1988840"/>
            <a:ext cx="177431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9539" y="4758934"/>
            <a:ext cx="7772400" cy="1193536"/>
          </a:xfrm>
        </p:spPr>
        <p:txBody>
          <a:bodyPr/>
          <a:lstStyle/>
          <a:p>
            <a:r>
              <a:rPr lang="en-US" dirty="0" smtClean="0"/>
              <a:t>CHEERS!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drink </a:t>
            </a:r>
            <a:r>
              <a:rPr lang="en-US" sz="2400" dirty="0" err="1" smtClean="0"/>
              <a:t>Alvinne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The Brewery</a:t>
            </a:r>
          </a:p>
          <a:p>
            <a:r>
              <a:rPr lang="en-US" sz="2400" dirty="0" smtClean="0"/>
              <a:t>The Team</a:t>
            </a:r>
          </a:p>
          <a:p>
            <a:r>
              <a:rPr lang="en-US" sz="2400" dirty="0" smtClean="0"/>
              <a:t>Morpheus </a:t>
            </a:r>
            <a:r>
              <a:rPr lang="en-US" sz="2400" dirty="0"/>
              <a:t>Y</a:t>
            </a:r>
            <a:r>
              <a:rPr lang="en-US" sz="2400" dirty="0" smtClean="0"/>
              <a:t>east</a:t>
            </a:r>
          </a:p>
          <a:p>
            <a:r>
              <a:rPr lang="en-US" sz="2400" dirty="0" smtClean="0"/>
              <a:t>Fruit</a:t>
            </a:r>
          </a:p>
          <a:p>
            <a:r>
              <a:rPr lang="en-US" sz="2400" dirty="0" smtClean="0"/>
              <a:t>Wood</a:t>
            </a:r>
          </a:p>
          <a:p>
            <a:r>
              <a:rPr lang="en-US" sz="2400" dirty="0" smtClean="0"/>
              <a:t>Flemish Sour Ales</a:t>
            </a:r>
          </a:p>
          <a:p>
            <a:r>
              <a:rPr lang="en-US" sz="2400" dirty="0" smtClean="0"/>
              <a:t>Beers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93168"/>
            <a:ext cx="4139952" cy="2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9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drink </a:t>
            </a:r>
            <a:r>
              <a:rPr lang="en-US" dirty="0" err="1" smtClean="0"/>
              <a:t>Alvinne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nl-BE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nl-BE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World-class</a:t>
            </a:r>
            <a:endParaRPr lang="nl-BE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GB" sz="1000" dirty="0" err="1"/>
              <a:t>Alvinne</a:t>
            </a:r>
            <a:r>
              <a:rPr lang="en-GB" sz="1000" dirty="0"/>
              <a:t> produces world-class sour beers. Consistency is key, which allows us to serve our beer in top bars worldwide. </a:t>
            </a:r>
            <a: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nl-BE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nl-BE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Authenticity</a:t>
            </a:r>
            <a:endParaRPr lang="nl-BE" sz="10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000" dirty="0"/>
              <a:t>Morpheus yeast is a strong contributor to the flavour of our beer and gives us our own </a:t>
            </a:r>
            <a:r>
              <a:rPr lang="en-GB" sz="1000" dirty="0" smtClean="0"/>
              <a:t>identity. </a:t>
            </a:r>
            <a:r>
              <a:rPr lang="en-GB" sz="1000" dirty="0"/>
              <a:t>Call it the </a:t>
            </a:r>
            <a:r>
              <a:rPr lang="en-GB" sz="1000" dirty="0" err="1"/>
              <a:t>Alvinne</a:t>
            </a:r>
            <a:r>
              <a:rPr lang="en-GB" sz="1000" dirty="0"/>
              <a:t> touch!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GB" sz="1000" dirty="0" smtClean="0"/>
              <a:t>All our sour </a:t>
            </a:r>
            <a:r>
              <a:rPr lang="en-GB" sz="1000" dirty="0"/>
              <a:t>beers are brewed with our own unique </a:t>
            </a:r>
            <a:r>
              <a:rPr lang="en-GB" sz="1000" dirty="0" smtClean="0"/>
              <a:t>yeast, </a:t>
            </a:r>
            <a:r>
              <a:rPr lang="en-GB" sz="1000" dirty="0"/>
              <a:t>harvested from a natural environment</a:t>
            </a:r>
            <a:r>
              <a:rPr lang="en-GB" sz="1000" dirty="0" smtClean="0"/>
              <a:t>.</a:t>
            </a:r>
            <a:r>
              <a:rPr lang="nl-BE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br>
              <a:rPr lang="nl-BE" sz="1000" dirty="0" smtClean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nl-BE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nl-BE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Pure and Unique</a:t>
            </a:r>
            <a:endParaRPr lang="nl-BE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en-GB" sz="1000" dirty="0"/>
              <a:t>Our sour fruit beers contain only real fruit, no syrups or concentrates. Some of our beers contain rare and unusual berries, which you’ve probably never tasted in a beer before. That’s why we can only offer our seasonal fruit beers in limited quantities. </a:t>
            </a:r>
            <a: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nl-BE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lvl="0" indent="0" algn="ctr">
              <a:lnSpc>
                <a:spcPts val="5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nl-BE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  <a:p>
            <a:pPr marL="0" lvl="0" indent="0" algn="ctr">
              <a:lnSpc>
                <a:spcPts val="5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nl-BE" sz="1050" b="1" dirty="0" smtClean="0">
                <a:solidFill>
                  <a:prstClr val="black"/>
                </a:solidFill>
              </a:rPr>
              <a:t>Time</a:t>
            </a:r>
            <a:endParaRPr lang="en-US" sz="105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en-GB" sz="1000" dirty="0"/>
              <a:t>In a world where everything is fast paced and instant, we prefer to give our beers time to mature and </a:t>
            </a:r>
            <a:r>
              <a:rPr lang="en-GB" sz="1000" dirty="0" smtClean="0"/>
              <a:t>develop </a:t>
            </a:r>
            <a:r>
              <a:rPr lang="en-GB" sz="1000" dirty="0"/>
              <a:t>their wonderful aromas. Our old </a:t>
            </a:r>
            <a:r>
              <a:rPr lang="en-GB" sz="1000" dirty="0" err="1"/>
              <a:t>foeders</a:t>
            </a:r>
            <a:r>
              <a:rPr lang="en-GB" sz="1000" dirty="0"/>
              <a:t> and carefully selected wine barrels play a big part in this. </a:t>
            </a:r>
            <a:endParaRPr lang="en-GB" sz="1000" dirty="0" smtClean="0"/>
          </a:p>
          <a:p>
            <a:pPr mar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nl-BE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Warm-heartedness</a:t>
            </a:r>
            <a:endParaRPr lang="nl-BE" sz="10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1000" dirty="0"/>
              <a:t>W</a:t>
            </a:r>
            <a:r>
              <a:rPr lang="en-GB" sz="1000" dirty="0" smtClean="0"/>
              <a:t>e </a:t>
            </a:r>
            <a:r>
              <a:rPr lang="en-GB" sz="1000" dirty="0"/>
              <a:t>love to engage with </a:t>
            </a:r>
            <a:r>
              <a:rPr lang="en-GB" sz="1000" dirty="0" smtClean="0"/>
              <a:t>you. We </a:t>
            </a:r>
            <a:r>
              <a:rPr lang="en-GB" sz="1000" dirty="0"/>
              <a:t>participate in lots of festivals and events because we love to meet you and have a chat about our beers. You are invited to join us in our taproom (</a:t>
            </a:r>
            <a:r>
              <a:rPr lang="en-GB" sz="1000" dirty="0" err="1"/>
              <a:t>Proefloft</a:t>
            </a:r>
            <a:r>
              <a:rPr lang="en-GB" sz="1000" dirty="0"/>
              <a:t>) </a:t>
            </a:r>
            <a:r>
              <a:rPr lang="en-GB" sz="1000" dirty="0" smtClean="0"/>
              <a:t>at </a:t>
            </a:r>
            <a:r>
              <a:rPr lang="en-GB" sz="1000" dirty="0"/>
              <a:t>the brewery. </a:t>
            </a:r>
            <a: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nl-BE" sz="10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nl-BE" sz="10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We love giving you a good time!</a:t>
            </a:r>
          </a:p>
          <a:p>
            <a:pPr marL="0" lvl="0" indent="0" algn="ctr">
              <a:lnSpc>
                <a:spcPts val="1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000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nl-BE" sz="1000" dirty="0">
                <a:solidFill>
                  <a:prstClr val="black"/>
                </a:solidFill>
                <a:ea typeface="Calibri"/>
                <a:cs typeface="Times New Roman"/>
              </a:rPr>
              <a:t>Alvinne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Brewery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27373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The brewery was established in 2004 and is located in Moen, Belgium.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Production volume is about 1000hl per year, of which more then half is for export.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We produce more than 30 different beers.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We have 10 </a:t>
            </a:r>
            <a:r>
              <a:rPr lang="en-US" sz="1600" dirty="0"/>
              <a:t>conditioning tanks for young beers and fruit </a:t>
            </a:r>
            <a:r>
              <a:rPr lang="en-US" sz="1600" dirty="0" smtClean="0"/>
              <a:t>beers, </a:t>
            </a:r>
            <a:r>
              <a:rPr lang="en-US" sz="1600" dirty="0"/>
              <a:t>5 </a:t>
            </a:r>
            <a:r>
              <a:rPr lang="en-US" sz="1600" dirty="0" err="1"/>
              <a:t>foeders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100 </a:t>
            </a:r>
            <a:r>
              <a:rPr lang="en-US" sz="1600" dirty="0" smtClean="0"/>
              <a:t>wine barrels.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We also own our own bottling line.</a:t>
            </a:r>
            <a:endParaRPr lang="en-US" sz="1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2816"/>
            <a:ext cx="2609314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1988840"/>
            <a:ext cx="50405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Our goal: to provide you with good moments!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/>
              <a:t>Glenn </a:t>
            </a:r>
            <a:r>
              <a:rPr lang="en-US" sz="2200" b="1" dirty="0" err="1"/>
              <a:t>Castelein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 smtClean="0"/>
              <a:t>Managing Director</a:t>
            </a:r>
            <a:br>
              <a:rPr lang="en-US" sz="2200" dirty="0" smtClean="0"/>
            </a:b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Marc </a:t>
            </a:r>
            <a:r>
              <a:rPr lang="en-US" sz="2200" b="1" dirty="0"/>
              <a:t>De </a:t>
            </a:r>
            <a:r>
              <a:rPr lang="en-US" sz="2200" b="1" dirty="0" err="1" smtClean="0"/>
              <a:t>Keukeleire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Yeast </a:t>
            </a:r>
            <a:r>
              <a:rPr lang="en-US" sz="2200" dirty="0"/>
              <a:t>management, special projects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Ricardo </a:t>
            </a:r>
            <a:r>
              <a:rPr lang="en-US" sz="2200" b="1" dirty="0" err="1" smtClean="0"/>
              <a:t>Murgioni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Brewer 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204367" cy="134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164" y="2132856"/>
            <a:ext cx="175452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Morpheus </a:t>
            </a:r>
            <a:r>
              <a:rPr lang="en-US" dirty="0"/>
              <a:t>Y</a:t>
            </a:r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4392488" cy="4309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Our brewery is strongly dependent on </a:t>
            </a:r>
            <a:r>
              <a:rPr lang="en-US" sz="1400" b="1" dirty="0"/>
              <a:t>Morpheus yeast</a:t>
            </a:r>
            <a:r>
              <a:rPr lang="en-US" sz="1400" dirty="0"/>
              <a:t>, our house yeast strain, which enables us to brew sour and non-sour beers. In 2008, our yeast whisperer Marc picked a wild yeast culture in the French Auvergne and patiently selected, isolated and cultivated the now famous Morpheus yeast to the desired standard.</a:t>
            </a:r>
            <a:endParaRPr lang="en-GB" sz="1400" dirty="0"/>
          </a:p>
          <a:p>
            <a:pPr marL="0" indent="0">
              <a:buNone/>
            </a:pPr>
            <a:r>
              <a:rPr lang="en-US" sz="1400" dirty="0" smtClean="0"/>
              <a:t>The yeast is named Morpheus yeast and has become world famous. </a:t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Morpheus </a:t>
            </a:r>
            <a:r>
              <a:rPr lang="en-US" sz="1400" dirty="0"/>
              <a:t>is a mixed culture of 2 yeast strains (saccharomyces </a:t>
            </a:r>
            <a:r>
              <a:rPr lang="en-US" sz="1400" dirty="0" err="1"/>
              <a:t>cerevisae</a:t>
            </a:r>
            <a:r>
              <a:rPr lang="en-US" sz="1400" dirty="0"/>
              <a:t>) and lactobacillus. </a:t>
            </a:r>
            <a:r>
              <a:rPr lang="en-US" sz="1400" dirty="0" smtClean="0"/>
              <a:t>For brewing Traditional Ales, </a:t>
            </a:r>
            <a:r>
              <a:rPr lang="en-US" sz="1400" dirty="0"/>
              <a:t>the lactobacillus </a:t>
            </a:r>
            <a:r>
              <a:rPr lang="en-US" sz="1400" dirty="0" smtClean="0"/>
              <a:t>can be </a:t>
            </a:r>
            <a:r>
              <a:rPr lang="en-US" sz="1400" dirty="0"/>
              <a:t>deactivated.</a:t>
            </a:r>
            <a:endParaRPr lang="en-GB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Morpheus </a:t>
            </a:r>
            <a:r>
              <a:rPr lang="en-US" sz="1400" dirty="0"/>
              <a:t>yeast gives our beers the </a:t>
            </a:r>
            <a:r>
              <a:rPr lang="en-US" sz="1400" dirty="0" smtClean="0"/>
              <a:t>recognizable </a:t>
            </a:r>
            <a:r>
              <a:rPr lang="en-US" sz="1400" dirty="0" err="1"/>
              <a:t>Alvinne</a:t>
            </a:r>
            <a:r>
              <a:rPr lang="en-US" sz="1400" dirty="0"/>
              <a:t> touch. According to yeast whisperer Marc, you need 3 ingredients to nurture your house yeast; discipline, passion and love. Every single day!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600" y="1844824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600" y="4293096"/>
            <a:ext cx="2185957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0959"/>
            <a:ext cx="3682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/>
              <a:t>Alvinne</a:t>
            </a:r>
            <a:r>
              <a:rPr lang="en-US" sz="1400" dirty="0"/>
              <a:t> only uses whole fruit, no purees or concentrates, resulting in a slow maturation and giving the beer a delicate complexity.</a:t>
            </a:r>
            <a:endParaRPr lang="en-GB" sz="1400" dirty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r>
              <a:rPr lang="en-US" sz="1400" b="1" dirty="0"/>
              <a:t>We love being creative - </a:t>
            </a:r>
            <a:r>
              <a:rPr lang="en-US" sz="1400" dirty="0"/>
              <a:t>Traditionally cherries and raspberries are used for beer, but we love to experiment with more unusual fruits such as quince and smoked pineapple. </a:t>
            </a:r>
            <a:r>
              <a:rPr lang="nl-BE" sz="1400" dirty="0" smtClean="0"/>
              <a:t/>
            </a:r>
            <a:br>
              <a:rPr lang="nl-BE" sz="1400" dirty="0" smtClean="0"/>
            </a:br>
            <a:endParaRPr lang="nl-BE" sz="1400" dirty="0" smtClean="0"/>
          </a:p>
          <a:p>
            <a:pPr marL="0" indent="0">
              <a:buNone/>
            </a:pPr>
            <a:r>
              <a:rPr lang="en-US" sz="1400" dirty="0" err="1"/>
              <a:t>Sloeberries</a:t>
            </a:r>
            <a:r>
              <a:rPr lang="en-US" sz="1400" dirty="0"/>
              <a:t> are handpicked every year by Glenn and his team of volunteers. Occasionally we source unusual berries from </a:t>
            </a:r>
            <a:r>
              <a:rPr lang="en-US" sz="1400" dirty="0" smtClean="0"/>
              <a:t>Scandinavia. </a:t>
            </a:r>
            <a:r>
              <a:rPr lang="en-US" sz="1400" dirty="0"/>
              <a:t>peppers from the Basque Country and eucalyptus from Portugal.</a:t>
            </a:r>
            <a:endParaRPr lang="en-GB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From time to time, we also experiment with special botanicals such as peppers from the Basque Country or Eucalyptus from Portugal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72816"/>
            <a:ext cx="4247964" cy="28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711349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We consider the </a:t>
            </a:r>
            <a:r>
              <a:rPr lang="en-US" sz="1400" b="1" dirty="0"/>
              <a:t>wood the barrel is made from </a:t>
            </a:r>
            <a:r>
              <a:rPr lang="en-US" sz="1400" dirty="0"/>
              <a:t>to be an active ingredient in our beer. It releases a range of complex </a:t>
            </a:r>
            <a:r>
              <a:rPr lang="en-US" sz="1400" dirty="0" err="1"/>
              <a:t>flavours</a:t>
            </a:r>
            <a:r>
              <a:rPr lang="en-US" sz="1400" dirty="0"/>
              <a:t> created by the liquid the barrel previously contained (usually wine) and slowly sours the beer. </a:t>
            </a:r>
            <a:r>
              <a:rPr lang="en-US" sz="1400" dirty="0" err="1"/>
              <a:t>Alvinne</a:t>
            </a:r>
            <a:r>
              <a:rPr lang="en-US" sz="1400" dirty="0"/>
              <a:t> is a pioneer of barrel aged beers in Europe, a tradition that used to be common practice ages ago. </a:t>
            </a:r>
            <a:endParaRPr lang="en-US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dirty="0"/>
              <a:t>Our beer is matured in a beautiful collection of </a:t>
            </a:r>
            <a:r>
              <a:rPr lang="en-US" sz="1400" b="1" dirty="0"/>
              <a:t>unique wine barrels</a:t>
            </a:r>
            <a:r>
              <a:rPr lang="en-US" sz="1400" dirty="0"/>
              <a:t>, some originating from Sauterne, </a:t>
            </a:r>
            <a:r>
              <a:rPr lang="en-US" sz="1400" dirty="0" err="1" smtClean="0"/>
              <a:t>Banyuls</a:t>
            </a:r>
            <a:r>
              <a:rPr lang="en-US" sz="1400" dirty="0" smtClean="0"/>
              <a:t> </a:t>
            </a:r>
            <a:r>
              <a:rPr lang="en-US" sz="1400" dirty="0"/>
              <a:t>etc. We also use Sherry and Calvados barrels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dirty="0"/>
              <a:t>For our </a:t>
            </a:r>
            <a:r>
              <a:rPr lang="en-US" sz="1400" b="1" dirty="0"/>
              <a:t>Flemish Sour Ales</a:t>
            </a:r>
            <a:r>
              <a:rPr lang="en-US" sz="1400" dirty="0"/>
              <a:t>, we have a collection of 5 </a:t>
            </a:r>
            <a:r>
              <a:rPr lang="en-US" sz="1400" dirty="0" err="1" smtClean="0"/>
              <a:t>foeders</a:t>
            </a:r>
            <a:r>
              <a:rPr lang="en-US" sz="1400" dirty="0" smtClean="0"/>
              <a:t>. The </a:t>
            </a:r>
            <a:r>
              <a:rPr lang="en-US" sz="1400" dirty="0" err="1" smtClean="0"/>
              <a:t>foeder</a:t>
            </a:r>
            <a:r>
              <a:rPr lang="en-US" sz="1400" dirty="0" smtClean="0"/>
              <a:t> features </a:t>
            </a:r>
            <a:r>
              <a:rPr lang="en-US" sz="1400" dirty="0"/>
              <a:t>in our logo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1790816"/>
            <a:ext cx="2997335" cy="199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009263"/>
            <a:ext cx="1437360" cy="215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dm2504\Documents\prive\Alvinne\Marketing\Foto's A\4V6A3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4009263"/>
            <a:ext cx="1437422" cy="215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Flemish Sour 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Flemish Sour Ale </a:t>
            </a:r>
            <a:r>
              <a:rPr lang="en-US" sz="1400" dirty="0"/>
              <a:t>is a term we prefer to use rather than the official historical beer styles of “Flemish Old Brown” (</a:t>
            </a:r>
            <a:r>
              <a:rPr lang="en-US" sz="1400" dirty="0" err="1"/>
              <a:t>Vlaams</a:t>
            </a:r>
            <a:r>
              <a:rPr lang="en-US" sz="1400" dirty="0"/>
              <a:t> </a:t>
            </a:r>
            <a:r>
              <a:rPr lang="en-US" sz="1400" dirty="0" err="1"/>
              <a:t>Oud</a:t>
            </a:r>
            <a:r>
              <a:rPr lang="en-US" sz="1400" dirty="0"/>
              <a:t> Bruin) or “Flemish Red Brown”  (</a:t>
            </a:r>
            <a:r>
              <a:rPr lang="en-US" sz="1400" dirty="0" err="1"/>
              <a:t>Vlaams</a:t>
            </a:r>
            <a:r>
              <a:rPr lang="en-US" sz="1400" dirty="0"/>
              <a:t> Rood Bruin), because we believe these terms don’t cover what our range of sour beers have to offer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dirty="0" err="1"/>
              <a:t>Alvinne</a:t>
            </a:r>
            <a:r>
              <a:rPr lang="en-US" sz="1400" dirty="0"/>
              <a:t> has revitalized and truly innovated these Flemish beer styles. We use age-old mixed fermentation techniques and offer beers that have matured in stainless steel tanks, wine barrels and </a:t>
            </a:r>
            <a:r>
              <a:rPr lang="en-US" sz="1400" dirty="0" err="1"/>
              <a:t>foeders</a:t>
            </a:r>
            <a:r>
              <a:rPr lang="en-US" sz="1400" dirty="0" smtClean="0"/>
              <a:t>.</a:t>
            </a:r>
            <a:r>
              <a:rPr lang="nl-BE" sz="1400" dirty="0" smtClean="0"/>
              <a:t/>
            </a:r>
            <a:br>
              <a:rPr lang="nl-BE" sz="1400" dirty="0" smtClean="0"/>
            </a:br>
            <a:endParaRPr lang="nl-BE" sz="1400" dirty="0"/>
          </a:p>
          <a:p>
            <a:pPr marL="0" indent="0">
              <a:buNone/>
            </a:pPr>
            <a:r>
              <a:rPr lang="en-US" sz="1400" dirty="0"/>
              <a:t>Our beers range from pale to dark, from 4 to </a:t>
            </a:r>
            <a:r>
              <a:rPr lang="en-US" sz="1400" dirty="0" smtClean="0"/>
              <a:t>8% ABV</a:t>
            </a:r>
            <a:r>
              <a:rPr lang="en-US" sz="1400" dirty="0"/>
              <a:t>, with or without fruit and sour or not too sour. Historically, beers have always been slightly sour, and we just love it:</a:t>
            </a:r>
            <a:r>
              <a:rPr lang="en-GB" sz="1400" dirty="0"/>
              <a:t> </a:t>
            </a:r>
            <a:endParaRPr lang="en-GB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DARE TO GO WILD!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106761" cy="158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3861047"/>
            <a:ext cx="2106761" cy="157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725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IrisUPC</vt:lpstr>
      <vt:lpstr>Open Sans</vt:lpstr>
      <vt:lpstr>Times New Roman</vt:lpstr>
      <vt:lpstr>Office Theme</vt:lpstr>
      <vt:lpstr>Brewery ALVINNE</vt:lpstr>
      <vt:lpstr>Contents</vt:lpstr>
      <vt:lpstr>Why drink Alvinne?</vt:lpstr>
      <vt:lpstr>The Brewery</vt:lpstr>
      <vt:lpstr>The Team</vt:lpstr>
      <vt:lpstr>Morpheus Yeast</vt:lpstr>
      <vt:lpstr>Fruit</vt:lpstr>
      <vt:lpstr>Wood</vt:lpstr>
      <vt:lpstr>Flemish Sour Ales</vt:lpstr>
      <vt:lpstr>Beers</vt:lpstr>
      <vt:lpstr>Beers</vt:lpstr>
      <vt:lpstr>Beers</vt:lpstr>
      <vt:lpstr>CHEERS!</vt:lpstr>
    </vt:vector>
  </TitlesOfParts>
  <Company>Sealed Air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De Keukeleire</dc:creator>
  <cp:lastModifiedBy>De Keukeleire, Marc</cp:lastModifiedBy>
  <cp:revision>58</cp:revision>
  <dcterms:created xsi:type="dcterms:W3CDTF">2018-06-18T09:17:39Z</dcterms:created>
  <dcterms:modified xsi:type="dcterms:W3CDTF">2021-01-30T09:16:39Z</dcterms:modified>
</cp:coreProperties>
</file>